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9"/>
  </p:notesMasterIdLst>
  <p:sldIdLst>
    <p:sldId id="256" r:id="rId2"/>
    <p:sldId id="272" r:id="rId3"/>
    <p:sldId id="257" r:id="rId4"/>
    <p:sldId id="258" r:id="rId5"/>
    <p:sldId id="273" r:id="rId6"/>
    <p:sldId id="259" r:id="rId7"/>
    <p:sldId id="260" r:id="rId8"/>
    <p:sldId id="278" r:id="rId9"/>
    <p:sldId id="279" r:id="rId10"/>
    <p:sldId id="280" r:id="rId11"/>
    <p:sldId id="283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61" r:id="rId20"/>
    <p:sldId id="289" r:id="rId21"/>
    <p:sldId id="290" r:id="rId22"/>
    <p:sldId id="291" r:id="rId23"/>
    <p:sldId id="292" r:id="rId24"/>
    <p:sldId id="275" r:id="rId25"/>
    <p:sldId id="277" r:id="rId26"/>
    <p:sldId id="262" r:id="rId27"/>
    <p:sldId id="293" r:id="rId28"/>
    <p:sldId id="295" r:id="rId29"/>
    <p:sldId id="297" r:id="rId30"/>
    <p:sldId id="298" r:id="rId31"/>
    <p:sldId id="296" r:id="rId32"/>
    <p:sldId id="294" r:id="rId33"/>
    <p:sldId id="301" r:id="rId34"/>
    <p:sldId id="303" r:id="rId35"/>
    <p:sldId id="308" r:id="rId36"/>
    <p:sldId id="304" r:id="rId37"/>
    <p:sldId id="305" r:id="rId38"/>
    <p:sldId id="299" r:id="rId39"/>
    <p:sldId id="306" r:id="rId40"/>
    <p:sldId id="307" r:id="rId41"/>
    <p:sldId id="309" r:id="rId42"/>
    <p:sldId id="267" r:id="rId43"/>
    <p:sldId id="310" r:id="rId44"/>
    <p:sldId id="268" r:id="rId45"/>
    <p:sldId id="269" r:id="rId46"/>
    <p:sldId id="270" r:id="rId47"/>
    <p:sldId id="271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4A0B7-7B1A-440B-833D-6680D025E879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1FAB8-1000-4AF7-B6A1-7CB0C81FF9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06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FAB8-1000-4AF7-B6A1-7CB0C81FF96E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21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E31227E-1F28-4426-A694-9E4BD0C3330A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4725B1-59C5-410E-BC20-8A9B3FD4DEA8}" type="datetimeFigureOut">
              <a:rPr lang="de-DE" smtClean="0"/>
              <a:t>11.01.2014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Le </a:t>
            </a:r>
            <a:r>
              <a:rPr lang="de-DE" dirty="0" err="1" smtClean="0"/>
              <a:t>système</a:t>
            </a:r>
            <a:r>
              <a:rPr lang="de-DE" dirty="0" smtClean="0"/>
              <a:t> </a:t>
            </a:r>
            <a:r>
              <a:rPr lang="de-DE" dirty="0" err="1" smtClean="0"/>
              <a:t>électoral</a:t>
            </a:r>
            <a:r>
              <a:rPr lang="de-DE" dirty="0" smtClean="0"/>
              <a:t> </a:t>
            </a:r>
            <a:r>
              <a:rPr lang="fr-FR" dirty="0" smtClean="0"/>
              <a:t>d´Allemagne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198568" cy="10668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Une introduction à la conférence de H. Harder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 Où va Angela Merkel avec son nouveau gouvernement? »</a:t>
            </a: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6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Cheminement</a:t>
            </a:r>
            <a:r>
              <a:rPr lang="de-DE" dirty="0" smtClean="0"/>
              <a:t> de la </a:t>
            </a:r>
            <a:r>
              <a:rPr lang="de-DE" dirty="0" err="1" smtClean="0"/>
              <a:t>législation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3. </a:t>
            </a:r>
            <a:r>
              <a:rPr lang="de-DE" dirty="0" err="1" smtClean="0"/>
              <a:t>L´entrée</a:t>
            </a:r>
            <a:r>
              <a:rPr lang="de-DE" dirty="0" smtClean="0"/>
              <a:t> en </a:t>
            </a:r>
            <a:r>
              <a:rPr lang="de-DE" dirty="0" err="1" smtClean="0"/>
              <a:t>vigueur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01" y="1846330"/>
            <a:ext cx="2304762" cy="1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" y="1858029"/>
            <a:ext cx="1728192" cy="14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0" y="3172707"/>
            <a:ext cx="590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49408" y="224702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27" y="1753482"/>
            <a:ext cx="1885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02" y="221453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33" y="3223406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10632"/>
            <a:ext cx="1800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52" y="221453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01782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32" y="3861048"/>
            <a:ext cx="2288406" cy="27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Cheminement</a:t>
            </a:r>
            <a:r>
              <a:rPr lang="de-DE" dirty="0" smtClean="0"/>
              <a:t> de la </a:t>
            </a:r>
            <a:r>
              <a:rPr lang="de-DE" dirty="0" err="1" smtClean="0"/>
              <a:t>législation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3. </a:t>
            </a:r>
            <a:r>
              <a:rPr lang="de-DE" dirty="0" err="1" smtClean="0"/>
              <a:t>L´échec</a:t>
            </a:r>
            <a:r>
              <a:rPr lang="de-DE" dirty="0" smtClean="0"/>
              <a:t> </a:t>
            </a:r>
            <a:r>
              <a:rPr lang="de-DE" dirty="0" err="1" smtClean="0"/>
              <a:t>d´une</a:t>
            </a:r>
            <a:r>
              <a:rPr lang="de-DE" dirty="0" smtClean="0"/>
              <a:t> </a:t>
            </a:r>
            <a:r>
              <a:rPr lang="de-DE" dirty="0" err="1" smtClean="0"/>
              <a:t>proposition</a:t>
            </a:r>
            <a:r>
              <a:rPr lang="de-DE" dirty="0" smtClean="0"/>
              <a:t> de </a:t>
            </a:r>
            <a:r>
              <a:rPr lang="de-DE" dirty="0" err="1" smtClean="0"/>
              <a:t>loi</a:t>
            </a:r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34" y="4221088"/>
            <a:ext cx="1705474" cy="27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22" y="2198131"/>
            <a:ext cx="1885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0" y="2434884"/>
            <a:ext cx="1835250" cy="15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5" y="3928704"/>
            <a:ext cx="695238" cy="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09" y="3579801"/>
            <a:ext cx="6953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90" y="3667789"/>
            <a:ext cx="6953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05" y="2069479"/>
            <a:ext cx="1800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54" y="3579800"/>
            <a:ext cx="6953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30" y="2029489"/>
            <a:ext cx="2590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64653"/>
                </a:solidFill>
              </a:rPr>
              <a:t>I Le Bundestag</a:t>
            </a:r>
            <a:br>
              <a:rPr lang="de-DE" dirty="0">
                <a:solidFill>
                  <a:srgbClr val="464653"/>
                </a:solidFill>
              </a:rPr>
            </a:br>
            <a:r>
              <a:rPr lang="de-DE" dirty="0">
                <a:solidFill>
                  <a:srgbClr val="464653"/>
                </a:solidFill>
              </a:rPr>
              <a:t>2. </a:t>
            </a:r>
            <a:r>
              <a:rPr lang="de-DE" dirty="0" err="1">
                <a:solidFill>
                  <a:srgbClr val="464653"/>
                </a:solidFill>
              </a:rPr>
              <a:t>Ses</a:t>
            </a:r>
            <a:r>
              <a:rPr lang="de-DE" dirty="0">
                <a:solidFill>
                  <a:srgbClr val="464653"/>
                </a:solidFill>
              </a:rPr>
              <a:t> </a:t>
            </a:r>
            <a:r>
              <a:rPr lang="de-DE" dirty="0" err="1" smtClean="0">
                <a:solidFill>
                  <a:srgbClr val="464653"/>
                </a:solidFill>
              </a:rPr>
              <a:t>tâches</a:t>
            </a:r>
            <a:r>
              <a:rPr lang="de-DE" dirty="0" smtClean="0">
                <a:solidFill>
                  <a:srgbClr val="464653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Législation (initiative et vote)</a:t>
            </a:r>
          </a:p>
          <a:p>
            <a:pPr lvl="0">
              <a:buClr>
                <a:srgbClr val="727CA3"/>
              </a:buClr>
            </a:pPr>
            <a:r>
              <a:rPr lang="fr-F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Élection du chancelier fédéral</a:t>
            </a:r>
          </a:p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budget </a:t>
            </a:r>
          </a:p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contrôle du gouvernement</a:t>
            </a: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  <a:latin typeface="Cambria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L´élection</a:t>
            </a:r>
            <a:r>
              <a:rPr lang="de-DE" dirty="0" smtClean="0"/>
              <a:t> du </a:t>
            </a:r>
            <a:r>
              <a:rPr lang="de-DE" dirty="0" err="1" smtClean="0"/>
              <a:t>chancelier</a:t>
            </a:r>
            <a:r>
              <a:rPr lang="de-DE" dirty="0" smtClean="0"/>
              <a:t> </a:t>
            </a:r>
            <a:r>
              <a:rPr lang="de-DE" dirty="0" err="1" smtClean="0"/>
              <a:t>fédéral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0" y="1569424"/>
            <a:ext cx="1800000" cy="16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26" y="2060848"/>
            <a:ext cx="26860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2357486" y="3137173"/>
            <a:ext cx="702345" cy="282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7" y="3110282"/>
            <a:ext cx="2165976" cy="173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04" y="2152108"/>
            <a:ext cx="749414" cy="21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025" y="209076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393" y="377012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22" y="3129869"/>
            <a:ext cx="1581730" cy="57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88" y="4383201"/>
            <a:ext cx="2664065" cy="213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23657" y="551723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94" y="6310830"/>
            <a:ext cx="6953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50" y="3851732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7" y="4687763"/>
            <a:ext cx="152976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53" y="5413250"/>
            <a:ext cx="6223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73" y="4933306"/>
            <a:ext cx="6223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20" y="4383201"/>
            <a:ext cx="370922" cy="1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73" y="5517232"/>
            <a:ext cx="930299" cy="9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52" y="5821467"/>
            <a:ext cx="6223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7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64653"/>
                </a:solidFill>
              </a:rPr>
              <a:t>I Le Bundestag</a:t>
            </a:r>
            <a:br>
              <a:rPr lang="de-DE" dirty="0">
                <a:solidFill>
                  <a:srgbClr val="464653"/>
                </a:solidFill>
              </a:rPr>
            </a:br>
            <a:r>
              <a:rPr lang="de-DE" dirty="0">
                <a:solidFill>
                  <a:srgbClr val="464653"/>
                </a:solidFill>
              </a:rPr>
              <a:t>2. </a:t>
            </a:r>
            <a:r>
              <a:rPr lang="de-DE" dirty="0" err="1">
                <a:solidFill>
                  <a:srgbClr val="464653"/>
                </a:solidFill>
              </a:rPr>
              <a:t>Ses</a:t>
            </a:r>
            <a:r>
              <a:rPr lang="de-DE" dirty="0">
                <a:solidFill>
                  <a:srgbClr val="464653"/>
                </a:solidFill>
              </a:rPr>
              <a:t> </a:t>
            </a:r>
            <a:r>
              <a:rPr lang="de-DE" dirty="0" err="1">
                <a:solidFill>
                  <a:srgbClr val="464653"/>
                </a:solidFill>
              </a:rPr>
              <a:t>taches</a:t>
            </a:r>
            <a:r>
              <a:rPr lang="de-DE" dirty="0">
                <a:solidFill>
                  <a:srgbClr val="464653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Législation (initiative et vote)</a:t>
            </a:r>
          </a:p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Élection du chancelier fédéral</a:t>
            </a:r>
          </a:p>
          <a:p>
            <a:pPr lvl="0">
              <a:buClr>
                <a:srgbClr val="727CA3"/>
              </a:buClr>
            </a:pPr>
            <a:r>
              <a:rPr lang="fr-F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budget </a:t>
            </a:r>
          </a:p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contrôle du gouvernement</a:t>
            </a: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  <a:latin typeface="Cambria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 </a:t>
            </a:r>
            <a:r>
              <a:rPr lang="de-DE" dirty="0" err="1" smtClean="0"/>
              <a:t>budget</a:t>
            </a:r>
            <a:r>
              <a:rPr lang="de-DE" dirty="0" smtClean="0"/>
              <a:t> –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loi</a:t>
            </a:r>
            <a:endParaRPr lang="de-D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34" y="3936291"/>
            <a:ext cx="2575173" cy="25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6005"/>
            <a:ext cx="1368152" cy="353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1803287" cy="20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4355976" y="3936291"/>
            <a:ext cx="1440160" cy="500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6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Cheminement</a:t>
            </a:r>
            <a:r>
              <a:rPr lang="de-DE" dirty="0" smtClean="0"/>
              <a:t> de la </a:t>
            </a:r>
            <a:r>
              <a:rPr lang="de-DE" dirty="0" err="1" smtClean="0"/>
              <a:t>législation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93" y="2247026"/>
            <a:ext cx="1683169" cy="108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" y="1619098"/>
            <a:ext cx="2701876" cy="22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0" y="3610024"/>
            <a:ext cx="590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74421" y="258918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27" y="1628800"/>
            <a:ext cx="2023100" cy="18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02" y="237534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33" y="3223406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39" y="2138857"/>
            <a:ext cx="1440185" cy="132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02" y="23631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56800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25" y="4763988"/>
            <a:ext cx="2028404" cy="20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59" y="5157192"/>
            <a:ext cx="10096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 Bundestag</a:t>
            </a:r>
            <a:br>
              <a:rPr lang="de-DE" dirty="0" smtClean="0"/>
            </a:br>
            <a:r>
              <a:rPr lang="de-DE" dirty="0" smtClean="0"/>
              <a:t>2.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tâches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Législation (initiative et vote)</a:t>
            </a:r>
          </a:p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Élection du chancelier fédéral</a:t>
            </a:r>
          </a:p>
          <a:p>
            <a:pPr lvl="0">
              <a:buClr>
                <a:srgbClr val="727CA3"/>
              </a:buClr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budget </a:t>
            </a:r>
          </a:p>
          <a:p>
            <a:pPr lvl="0">
              <a:buClr>
                <a:srgbClr val="727CA3"/>
              </a:buClr>
            </a:pPr>
            <a:r>
              <a:rPr lang="fr-F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contrôle du gouvernement</a:t>
            </a:r>
            <a:endParaRPr lang="de-DE" sz="4000" b="1" dirty="0">
              <a:solidFill>
                <a:prstClr val="black">
                  <a:lumMod val="75000"/>
                  <a:lumOff val="25000"/>
                </a:prstClr>
              </a:solidFill>
              <a:latin typeface="Cambria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9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4" y="4765302"/>
            <a:ext cx="31702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3" y="908720"/>
            <a:ext cx="3168352" cy="253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3" y="2801850"/>
            <a:ext cx="3035092" cy="24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 </a:t>
            </a:r>
            <a:r>
              <a:rPr lang="de-DE" dirty="0" err="1" smtClean="0"/>
              <a:t>contrôle</a:t>
            </a:r>
            <a:r>
              <a:rPr lang="de-DE" dirty="0" smtClean="0"/>
              <a:t> du </a:t>
            </a:r>
            <a:r>
              <a:rPr lang="de-DE" dirty="0" err="1" smtClean="0"/>
              <a:t>gouvernement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2492896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4040" y="3948726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Ellipse 13"/>
          <p:cNvSpPr/>
          <p:nvPr/>
        </p:nvSpPr>
        <p:spPr>
          <a:xfrm flipH="1">
            <a:off x="3434502" y="2435696"/>
            <a:ext cx="117726" cy="2880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Manuelle Verarbeitung 16"/>
          <p:cNvSpPr/>
          <p:nvPr/>
        </p:nvSpPr>
        <p:spPr>
          <a:xfrm rot="5400000">
            <a:off x="2879700" y="3984767"/>
            <a:ext cx="914400" cy="986185"/>
          </a:xfrm>
          <a:prstGeom prst="flowChartManualOperat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34040" y="580526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42289"/>
            <a:ext cx="3293103" cy="17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 Le Bundestag</a:t>
            </a:r>
            <a:br>
              <a:rPr lang="de-DE" dirty="0" smtClean="0"/>
            </a:br>
            <a:r>
              <a:rPr lang="de-DE" dirty="0" smtClean="0"/>
              <a:t>3.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membres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06" y="5010752"/>
            <a:ext cx="246909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187624" y="1916832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 président du Bundestag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 gouvernement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 représentants du Bundesrat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secrétaires de séance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visiteurs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 députés</a:t>
            </a:r>
          </a:p>
          <a:p>
            <a:pPr algn="ctr"/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2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" y="188640"/>
            <a:ext cx="8376005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 </a:t>
            </a:r>
            <a:r>
              <a:rPr lang="de-DE" dirty="0" err="1" smtClean="0"/>
              <a:t>président</a:t>
            </a:r>
            <a:r>
              <a:rPr lang="de-DE" dirty="0" smtClean="0"/>
              <a:t> du Bundestag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0" y="1700808"/>
            <a:ext cx="3456384" cy="2468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065821" cy="30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1979712" y="3068960"/>
            <a:ext cx="2577008" cy="14401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 </a:t>
            </a:r>
            <a:r>
              <a:rPr lang="de-DE" dirty="0" err="1" smtClean="0"/>
              <a:t>gouvernement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2964"/>
            <a:ext cx="2980505" cy="6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066554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6" y="2636912"/>
            <a:ext cx="4464496" cy="27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Les </a:t>
            </a:r>
            <a:r>
              <a:rPr lang="de-DE" dirty="0" err="1" smtClean="0"/>
              <a:t>représentants</a:t>
            </a:r>
            <a:r>
              <a:rPr lang="de-DE" dirty="0" smtClean="0"/>
              <a:t> du Bundesrat</a:t>
            </a:r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066554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64160"/>
            <a:ext cx="2085619" cy="12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15" y="1628800"/>
            <a:ext cx="52292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2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Les </a:t>
            </a:r>
            <a:r>
              <a:rPr lang="de-DE" dirty="0" err="1" smtClean="0"/>
              <a:t>députés</a:t>
            </a:r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9678"/>
            <a:ext cx="6840760" cy="50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3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Les </a:t>
            </a:r>
            <a:r>
              <a:rPr lang="de-DE" dirty="0" err="1" smtClean="0"/>
              <a:t>deputés</a:t>
            </a:r>
            <a:r>
              <a:rPr lang="de-DE" dirty="0" smtClean="0"/>
              <a:t> du Bundestag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844824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 les députés […] sont les représentants </a:t>
            </a:r>
            <a:r>
              <a:rPr lang="fr-FR" sz="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[…] du peuple. » </a:t>
            </a:r>
          </a:p>
          <a:p>
            <a:pPr algn="ctr"/>
            <a:endParaRPr lang="de-DE" sz="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1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464653"/>
                </a:solidFill>
              </a:rPr>
              <a:t>II </a:t>
            </a:r>
            <a:r>
              <a:rPr lang="de-DE" dirty="0" err="1">
                <a:solidFill>
                  <a:srgbClr val="464653"/>
                </a:solidFill>
              </a:rPr>
              <a:t>L´élection</a:t>
            </a:r>
            <a:r>
              <a:rPr lang="de-DE" dirty="0">
                <a:solidFill>
                  <a:srgbClr val="464653"/>
                </a:solidFill>
              </a:rPr>
              <a:t> du </a:t>
            </a:r>
            <a:r>
              <a:rPr lang="de-DE" dirty="0" smtClean="0">
                <a:solidFill>
                  <a:srgbClr val="464653"/>
                </a:solidFill>
              </a:rPr>
              <a:t>Bundestag</a:t>
            </a:r>
            <a:br>
              <a:rPr lang="de-DE" dirty="0" smtClean="0">
                <a:solidFill>
                  <a:srgbClr val="464653"/>
                </a:solidFill>
              </a:rPr>
            </a:b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vote</a:t>
            </a:r>
            <a:r>
              <a:rPr lang="de-DE" dirty="0" smtClean="0"/>
              <a:t> au </a:t>
            </a:r>
            <a:r>
              <a:rPr lang="de-DE" dirty="0" err="1" smtClean="0"/>
              <a:t>suffrage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universel </a:t>
            </a:r>
          </a:p>
          <a:p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direct </a:t>
            </a:r>
            <a:endParaRPr lang="fr-FR" sz="4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libre </a:t>
            </a:r>
          </a:p>
          <a:p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égal </a:t>
            </a:r>
          </a:p>
          <a:p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secret</a:t>
            </a:r>
            <a:endParaRPr lang="fr-FR" sz="4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6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II </a:t>
            </a:r>
            <a:r>
              <a:rPr lang="de-DE" dirty="0" err="1" smtClean="0"/>
              <a:t>L´élection</a:t>
            </a:r>
            <a:r>
              <a:rPr lang="de-DE" dirty="0" smtClean="0"/>
              <a:t> du Bundestag</a:t>
            </a:r>
            <a:br>
              <a:rPr lang="de-DE" dirty="0" smtClean="0"/>
            </a:br>
            <a:r>
              <a:rPr lang="de-DE" dirty="0" smtClean="0"/>
              <a:t>1. </a:t>
            </a:r>
            <a:r>
              <a:rPr lang="de-DE" dirty="0" err="1" smtClean="0"/>
              <a:t>Quand</a:t>
            </a:r>
            <a:r>
              <a:rPr lang="de-DE" dirty="0" smtClean="0"/>
              <a:t>? </a:t>
            </a:r>
            <a:r>
              <a:rPr lang="de-DE" dirty="0" err="1" smtClean="0"/>
              <a:t>Qui</a:t>
            </a:r>
            <a:r>
              <a:rPr lang="de-DE" dirty="0" smtClean="0"/>
              <a:t>? </a:t>
            </a:r>
            <a:r>
              <a:rPr lang="de-DE" dirty="0" err="1" smtClean="0"/>
              <a:t>Où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Quand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?</a:t>
            </a:r>
          </a:p>
          <a:p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dimanche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jour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férié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Date fixée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 le Président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fédéral</a:t>
            </a:r>
          </a:p>
          <a:p>
            <a:pPr marL="114300" indent="0">
              <a:buNone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Qui?</a:t>
            </a:r>
          </a:p>
          <a:p>
            <a:pPr>
              <a:buFont typeface="Wingdings"/>
              <a:buChar char="à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61,8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millions d’électeurs </a:t>
            </a: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/>
              <a:buChar char="à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20,1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 du corps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électoral &gt; 70 +</a:t>
            </a:r>
          </a:p>
          <a:p>
            <a:pPr marL="114300" indent="0">
              <a:buNone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Participation relativement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stable </a:t>
            </a:r>
          </a:p>
          <a:p>
            <a:pPr marL="114300" indent="0">
              <a:buNone/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Où?</a:t>
            </a:r>
          </a:p>
          <a:p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80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000 bureaux de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vote </a:t>
            </a:r>
          </a:p>
          <a:p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Chez soi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6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système</a:t>
            </a:r>
            <a:r>
              <a:rPr lang="de-DE" dirty="0" smtClean="0"/>
              <a:t> de </a:t>
            </a:r>
            <a:r>
              <a:rPr lang="de-DE" dirty="0" err="1" smtClean="0"/>
              <a:t>deux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08" y="1687786"/>
            <a:ext cx="2545337" cy="517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" y="1984469"/>
            <a:ext cx="1872208" cy="3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79" y="3049628"/>
            <a:ext cx="1629591" cy="17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4324119" y="3788622"/>
            <a:ext cx="540060" cy="310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Kreuz 4"/>
          <p:cNvSpPr/>
          <p:nvPr/>
        </p:nvSpPr>
        <p:spPr>
          <a:xfrm>
            <a:off x="1872324" y="3645024"/>
            <a:ext cx="288032" cy="2880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19" y="2919882"/>
            <a:ext cx="2719909" cy="218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6165587" y="3764006"/>
            <a:ext cx="576064" cy="359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7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première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4" y="1628800"/>
            <a:ext cx="4150551" cy="4474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1621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 flipH="1" flipV="1">
            <a:off x="2627784" y="2708920"/>
            <a:ext cx="386680" cy="28803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6" name="Gerade Verbindung mit Pfeil 5"/>
          <p:cNvCxnSpPr>
            <a:stCxn id="4" idx="2"/>
          </p:cNvCxnSpPr>
          <p:nvPr/>
        </p:nvCxnSpPr>
        <p:spPr>
          <a:xfrm>
            <a:off x="3014464" y="2852936"/>
            <a:ext cx="2133600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47364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première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  <p:sp>
        <p:nvSpPr>
          <p:cNvPr id="2" name="Pfeil nach rechts 1"/>
          <p:cNvSpPr/>
          <p:nvPr/>
        </p:nvSpPr>
        <p:spPr>
          <a:xfrm>
            <a:off x="5076056" y="371703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940152" y="3140968"/>
            <a:ext cx="576064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4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Sommaire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de-DE" sz="4000" dirty="0" smtClean="0">
                <a:latin typeface="+mj-lt"/>
              </a:rPr>
              <a:t> </a:t>
            </a:r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Bundestag</a:t>
            </a:r>
          </a:p>
          <a:p>
            <a:pPr marL="114300" indent="0">
              <a:buNone/>
            </a:pPr>
            <a:endParaRPr lang="de-DE" sz="4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" indent="0">
              <a:buNone/>
            </a:pPr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 Le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système</a:t>
            </a:r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vote</a:t>
            </a:r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du   Bundestag</a:t>
            </a:r>
          </a:p>
          <a:p>
            <a:pPr marL="114300" indent="0">
              <a:buNone/>
            </a:pPr>
            <a:endParaRPr lang="de-DE" sz="4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" indent="0">
              <a:buNone/>
            </a:pPr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 Le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gouvernement</a:t>
            </a:r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allemand</a:t>
            </a:r>
            <a:endParaRPr lang="de-DE" sz="4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" indent="0">
              <a:buNone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" indent="0"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67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première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Le 22 </a:t>
            </a:r>
            <a:r>
              <a:rPr lang="de-DE" dirty="0" err="1" smtClean="0"/>
              <a:t>septembre</a:t>
            </a:r>
            <a:r>
              <a:rPr lang="de-DE" dirty="0" smtClean="0"/>
              <a:t> 2013</a:t>
            </a:r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46378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5141970" y="5235834"/>
            <a:ext cx="108012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7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deuxième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" y="2672916"/>
            <a:ext cx="7992888" cy="339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2498068" y="3382694"/>
            <a:ext cx="936104" cy="3310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779912" y="2060848"/>
            <a:ext cx="1512168" cy="12241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30" y="1202906"/>
            <a:ext cx="2402235" cy="171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deuxième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2175718"/>
            <a:ext cx="54387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2420888"/>
            <a:ext cx="55054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5148064" y="3892500"/>
            <a:ext cx="1008112" cy="256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5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73888"/>
            <a:ext cx="533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deuxième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8" y="2763814"/>
            <a:ext cx="5676191" cy="31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9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336704" cy="43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deuxième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5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613676"/>
            <a:ext cx="4697225" cy="32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695238" cy="34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deuxième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r>
              <a:rPr lang="de-DE" dirty="0" smtClean="0"/>
              <a:t> – les </a:t>
            </a:r>
            <a:r>
              <a:rPr lang="de-DE" dirty="0" err="1" smtClean="0"/>
              <a:t>listes</a:t>
            </a:r>
            <a:r>
              <a:rPr lang="de-DE" dirty="0" smtClean="0"/>
              <a:t>      des Länder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01363" y="441301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Députés</a:t>
            </a:r>
            <a:r>
              <a:rPr lang="de-DE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de </a:t>
            </a:r>
            <a:r>
              <a:rPr lang="de-DE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NRW et de </a:t>
            </a:r>
            <a:r>
              <a:rPr lang="de-DE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Brème</a:t>
            </a:r>
            <a:r>
              <a:rPr lang="de-DE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 </a:t>
            </a:r>
            <a:endParaRPr lang="de-DE" sz="2400" dirty="0">
              <a:solidFill>
                <a:prstClr val="black">
                  <a:lumMod val="65000"/>
                  <a:lumOff val="3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608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deuxième</a:t>
            </a:r>
            <a:r>
              <a:rPr lang="de-DE" dirty="0" smtClean="0"/>
              <a:t> et la </a:t>
            </a:r>
            <a:r>
              <a:rPr lang="de-DE" dirty="0" err="1" smtClean="0"/>
              <a:t>première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653336"/>
            <a:ext cx="4476191" cy="29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619500"/>
            <a:ext cx="49815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3298329" y="4284298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7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deuxième</a:t>
            </a:r>
            <a:r>
              <a:rPr lang="de-DE" dirty="0" smtClean="0"/>
              <a:t> et la </a:t>
            </a:r>
            <a:r>
              <a:rPr lang="de-DE" dirty="0" err="1" smtClean="0"/>
              <a:t>première</a:t>
            </a:r>
            <a:r>
              <a:rPr lang="de-DE" dirty="0" smtClean="0"/>
              <a:t> </a:t>
            </a:r>
            <a:r>
              <a:rPr lang="de-DE" dirty="0" err="1" smtClean="0"/>
              <a:t>voix</a:t>
            </a:r>
            <a:endParaRPr lang="de-DE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808316" cy="3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625997" y="3228109"/>
            <a:ext cx="67224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849312"/>
            <a:ext cx="240188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5"/>
          <p:cNvCxnSpPr/>
          <p:nvPr/>
        </p:nvCxnSpPr>
        <p:spPr>
          <a:xfrm flipV="1">
            <a:off x="4139952" y="2132856"/>
            <a:ext cx="1632198" cy="109525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5772150" y="2402774"/>
            <a:ext cx="120030" cy="3316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Cas</a:t>
            </a:r>
            <a:r>
              <a:rPr lang="de-DE" dirty="0" smtClean="0"/>
              <a:t> </a:t>
            </a:r>
            <a:r>
              <a:rPr lang="de-DE" dirty="0" err="1" smtClean="0"/>
              <a:t>particulier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Les </a:t>
            </a:r>
            <a:r>
              <a:rPr lang="de-DE" dirty="0" err="1" smtClean="0"/>
              <a:t>mandats</a:t>
            </a:r>
            <a:r>
              <a:rPr lang="de-DE" dirty="0" smtClean="0"/>
              <a:t> </a:t>
            </a:r>
            <a:r>
              <a:rPr lang="de-DE" dirty="0" err="1" smtClean="0"/>
              <a:t>exédentaires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380953" cy="30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80" y="3660910"/>
            <a:ext cx="57626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4716016" y="2780928"/>
            <a:ext cx="504056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>
            <a:stCxn id="7" idx="4"/>
          </p:cNvCxnSpPr>
          <p:nvPr/>
        </p:nvCxnSpPr>
        <p:spPr>
          <a:xfrm flipH="1">
            <a:off x="3995936" y="3501008"/>
            <a:ext cx="972108" cy="7200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8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réforme</a:t>
            </a:r>
            <a:r>
              <a:rPr lang="de-DE" dirty="0" smtClean="0"/>
              <a:t> de la </a:t>
            </a:r>
            <a:r>
              <a:rPr lang="de-DE" dirty="0" err="1" smtClean="0"/>
              <a:t>loi</a:t>
            </a:r>
            <a:r>
              <a:rPr lang="de-DE" dirty="0" smtClean="0"/>
              <a:t> de </a:t>
            </a:r>
            <a:r>
              <a:rPr lang="de-DE" dirty="0" err="1" smtClean="0"/>
              <a:t>vote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les </a:t>
            </a:r>
            <a:r>
              <a:rPr lang="de-DE" dirty="0" err="1" smtClean="0"/>
              <a:t>mandats</a:t>
            </a:r>
            <a:r>
              <a:rPr lang="de-DE" dirty="0" smtClean="0"/>
              <a:t> </a:t>
            </a:r>
            <a:r>
              <a:rPr lang="de-DE" dirty="0" err="1" smtClean="0"/>
              <a:t>compensatoires</a:t>
            </a:r>
            <a:endParaRPr lang="de-DE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4923810" cy="29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3167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708" y="15821"/>
            <a:ext cx="9636708" cy="68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Les </a:t>
            </a:r>
            <a:r>
              <a:rPr lang="de-DE" dirty="0" err="1" smtClean="0"/>
              <a:t>mandats</a:t>
            </a:r>
            <a:r>
              <a:rPr lang="de-DE" dirty="0" smtClean="0"/>
              <a:t> </a:t>
            </a:r>
            <a:r>
              <a:rPr lang="de-DE" dirty="0" err="1" smtClean="0"/>
              <a:t>compensatoires</a:t>
            </a:r>
            <a:endParaRPr lang="de-DE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628572" cy="30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1" y="4797152"/>
            <a:ext cx="347090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55776" y="3933056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OBJECTIF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3849630" y="5589701"/>
            <a:ext cx="792088" cy="45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25232"/>
          </a:xfrm>
        </p:spPr>
        <p:txBody>
          <a:bodyPr/>
          <a:lstStyle/>
          <a:p>
            <a:pPr algn="ctr"/>
            <a:r>
              <a:rPr lang="de-DE" sz="3000" dirty="0" err="1"/>
              <a:t>U</a:t>
            </a:r>
            <a:r>
              <a:rPr lang="de-DE" sz="3000" dirty="0" err="1" smtClean="0"/>
              <a:t>n</a:t>
            </a:r>
            <a:r>
              <a:rPr lang="de-DE" sz="3000" dirty="0" smtClean="0"/>
              <a:t> </a:t>
            </a:r>
            <a:r>
              <a:rPr lang="de-DE" sz="3000" dirty="0" err="1" smtClean="0"/>
              <a:t>compromis</a:t>
            </a:r>
            <a:r>
              <a:rPr lang="de-DE" sz="3000" dirty="0" smtClean="0"/>
              <a:t> entre:</a:t>
            </a:r>
            <a:br>
              <a:rPr lang="de-DE" sz="3000" dirty="0" smtClean="0"/>
            </a:br>
            <a:r>
              <a:rPr lang="de-D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de-DE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scrutin</a:t>
            </a:r>
            <a:r>
              <a:rPr lang="de-DE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majoritaire</a:t>
            </a:r>
            <a:r>
              <a:rPr lang="de-DE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</a:t>
            </a:r>
            <a:r>
              <a:rPr lang="de-DE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proportionnel</a:t>
            </a:r>
            <a:r>
              <a:rPr lang="de-DE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de-D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       </a:t>
            </a:r>
          </a:p>
          <a:p>
            <a:pPr marL="114300" indent="0">
              <a:buNone/>
            </a:pPr>
            <a:r>
              <a:rPr lang="de-D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  </a:t>
            </a:r>
            <a:r>
              <a:rPr lang="de-DE" sz="5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Egalité</a:t>
            </a:r>
            <a:r>
              <a:rPr lang="de-D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 + </a:t>
            </a:r>
            <a:r>
              <a:rPr lang="de-DE" sz="5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fonctionnalité</a:t>
            </a:r>
            <a:r>
              <a:rPr lang="de-D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                      </a:t>
            </a:r>
            <a:endParaRPr lang="de-DE" sz="5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de-DE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Pfeil nach links und rechts 3"/>
          <p:cNvSpPr/>
          <p:nvPr/>
        </p:nvSpPr>
        <p:spPr>
          <a:xfrm>
            <a:off x="4499992" y="836712"/>
            <a:ext cx="64807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6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pPr algn="ctr"/>
            <a:r>
              <a:rPr lang="de-DE" sz="3200" dirty="0" smtClean="0"/>
              <a:t>III 1. </a:t>
            </a:r>
            <a:r>
              <a:rPr lang="de-DE" sz="3200" dirty="0" err="1" smtClean="0"/>
              <a:t>Après</a:t>
            </a:r>
            <a:r>
              <a:rPr lang="de-DE" sz="3200" dirty="0" smtClean="0"/>
              <a:t> </a:t>
            </a:r>
            <a:r>
              <a:rPr lang="de-DE" sz="3200" dirty="0" err="1" smtClean="0"/>
              <a:t>l´élection</a:t>
            </a:r>
            <a:r>
              <a:rPr lang="de-DE" sz="3200" dirty="0" smtClean="0"/>
              <a:t> : </a:t>
            </a:r>
            <a:br>
              <a:rPr lang="de-DE" sz="3200" dirty="0" smtClean="0"/>
            </a:br>
            <a:r>
              <a:rPr lang="de-DE" sz="3200" dirty="0" smtClean="0"/>
              <a:t>la </a:t>
            </a:r>
            <a:r>
              <a:rPr lang="de-DE" sz="3200" dirty="0" err="1" smtClean="0"/>
              <a:t>formation</a:t>
            </a:r>
            <a:r>
              <a:rPr lang="de-DE" sz="3200" dirty="0" smtClean="0"/>
              <a:t> </a:t>
            </a:r>
            <a:r>
              <a:rPr lang="de-DE" sz="3200" dirty="0" err="1" smtClean="0"/>
              <a:t>d´un</a:t>
            </a:r>
            <a:r>
              <a:rPr lang="de-DE" sz="3200" dirty="0" smtClean="0"/>
              <a:t> </a:t>
            </a:r>
            <a:r>
              <a:rPr lang="de-DE" sz="3200" dirty="0" err="1" smtClean="0"/>
              <a:t>gouvernement</a:t>
            </a:r>
            <a:r>
              <a:rPr lang="de-DE" sz="3200" dirty="0" smtClean="0"/>
              <a:t>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fr-FR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Gouvernement </a:t>
            </a:r>
          </a:p>
          <a:p>
            <a:pPr marL="114300" indent="0">
              <a:buNone/>
            </a:pPr>
            <a:r>
              <a:rPr lang="fr-F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trouver la </a:t>
            </a:r>
            <a:r>
              <a:rPr lang="fr-F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majorité absolue </a:t>
            </a:r>
            <a:endParaRPr lang="fr-F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fr-F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Election du</a:t>
            </a:r>
            <a:r>
              <a:rPr lang="fr-FR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chancelier </a:t>
            </a:r>
            <a:endParaRPr lang="fr-FR" sz="7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/>
              <a:buChar char="à"/>
            </a:pPr>
            <a:endParaRPr lang="fr-F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fr-FR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Nomination des ministres</a:t>
            </a:r>
          </a:p>
          <a:p>
            <a:pPr marL="114300" indent="0">
              <a:buNone/>
            </a:pPr>
            <a:endParaRPr lang="fr-FR" sz="7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 gouvernement prête serment </a:t>
            </a:r>
          </a:p>
          <a:p>
            <a:pPr marL="114300" indent="0">
              <a:buNone/>
            </a:pPr>
            <a:endParaRPr lang="fr-FR" sz="7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fr-FR" sz="7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fr-FR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>
                <a:solidFill>
                  <a:srgbClr val="464653"/>
                </a:solidFill>
              </a:rPr>
              <a:t/>
            </a:r>
            <a:br>
              <a:rPr lang="de-DE" sz="3200" dirty="0">
                <a:solidFill>
                  <a:srgbClr val="464653"/>
                </a:solidFill>
              </a:rPr>
            </a:br>
            <a:r>
              <a:rPr lang="de-DE" sz="3200" dirty="0" smtClean="0">
                <a:solidFill>
                  <a:srgbClr val="464653"/>
                </a:solidFill>
              </a:rPr>
              <a:t>Les </a:t>
            </a:r>
            <a:r>
              <a:rPr lang="de-DE" sz="3200" dirty="0" err="1" smtClean="0">
                <a:solidFill>
                  <a:srgbClr val="464653"/>
                </a:solidFill>
              </a:rPr>
              <a:t>trois</a:t>
            </a:r>
            <a:r>
              <a:rPr lang="de-DE" sz="3200" dirty="0" smtClean="0">
                <a:solidFill>
                  <a:srgbClr val="464653"/>
                </a:solidFill>
              </a:rPr>
              <a:t> </a:t>
            </a:r>
            <a:r>
              <a:rPr lang="de-DE" sz="3200" dirty="0" err="1" smtClean="0">
                <a:solidFill>
                  <a:srgbClr val="464653"/>
                </a:solidFill>
              </a:rPr>
              <a:t>principes</a:t>
            </a:r>
            <a:r>
              <a:rPr lang="de-DE" sz="3200" dirty="0" smtClean="0">
                <a:solidFill>
                  <a:srgbClr val="464653"/>
                </a:solidFill>
              </a:rPr>
              <a:t> du </a:t>
            </a:r>
            <a:r>
              <a:rPr lang="de-DE" sz="3200" dirty="0" err="1" smtClean="0">
                <a:solidFill>
                  <a:srgbClr val="464653"/>
                </a:solidFill>
              </a:rPr>
              <a:t>fonctionnement</a:t>
            </a:r>
            <a:r>
              <a:rPr lang="de-DE" sz="3200" dirty="0" smtClean="0">
                <a:solidFill>
                  <a:srgbClr val="464653"/>
                </a:solidFill>
              </a:rPr>
              <a:t> </a:t>
            </a:r>
            <a:r>
              <a:rPr lang="de-DE" sz="3200" dirty="0" err="1" smtClean="0">
                <a:solidFill>
                  <a:srgbClr val="464653"/>
                </a:solidFill>
              </a:rPr>
              <a:t>d´un</a:t>
            </a:r>
            <a:r>
              <a:rPr lang="de-DE" sz="3200" dirty="0" smtClean="0">
                <a:solidFill>
                  <a:srgbClr val="464653"/>
                </a:solidFill>
              </a:rPr>
              <a:t> </a:t>
            </a:r>
            <a:r>
              <a:rPr lang="de-DE" sz="3200" dirty="0" err="1">
                <a:solidFill>
                  <a:srgbClr val="464653"/>
                </a:solidFill>
              </a:rPr>
              <a:t>gouvernement</a:t>
            </a:r>
            <a:r>
              <a:rPr lang="de-DE" sz="3200" dirty="0">
                <a:solidFill>
                  <a:srgbClr val="464653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AutoNum type="arabicPeriod"/>
            </a:pP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Principe</a:t>
            </a:r>
            <a:r>
              <a:rPr lang="de-DE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</a:t>
            </a: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direction</a:t>
            </a:r>
            <a:r>
              <a:rPr lang="de-DE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par le    </a:t>
            </a: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chancelier</a:t>
            </a:r>
            <a:endParaRPr lang="de-DE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de-DE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de-DE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2. </a:t>
            </a: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Principe</a:t>
            </a:r>
            <a:r>
              <a:rPr lang="de-DE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</a:t>
            </a: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collégialité</a:t>
            </a:r>
            <a:endParaRPr lang="de-DE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de-DE" sz="3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de-DE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3. </a:t>
            </a: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Principe</a:t>
            </a:r>
            <a:r>
              <a:rPr lang="de-DE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d´autonomie</a:t>
            </a:r>
            <a:endParaRPr lang="de-DE" sz="3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III 2. Les </a:t>
            </a:r>
            <a:r>
              <a:rPr lang="de-DE" dirty="0" err="1" smtClean="0"/>
              <a:t>résultats</a:t>
            </a:r>
            <a:r>
              <a:rPr lang="de-DE" dirty="0" smtClean="0"/>
              <a:t> du 22 </a:t>
            </a:r>
            <a:r>
              <a:rPr lang="de-DE" dirty="0" err="1" smtClean="0"/>
              <a:t>septembre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7504" y="1628800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Une très nette victoire de Merkel (41,5 %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Les « grands » en hausse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les « petits » en baisse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598+4+29=631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00328"/>
            <a:ext cx="5502771" cy="38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77768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III 2. Les résultats du 22 septembre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 algn="ctr">
              <a:buNone/>
            </a:pP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14300" indent="0" algn="ctr">
              <a:buNone/>
            </a:pPr>
            <a:r>
              <a:rPr lang="de-DE" sz="3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Personnalités</a:t>
            </a:r>
            <a:r>
              <a:rPr lang="de-DE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de-DE" sz="3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5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III 2. Les résultats du 22 septembre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L´accord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coalition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marL="114300" indent="0">
              <a:buNone/>
            </a:pP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Salaire minimum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</a:p>
          <a:p>
            <a:pPr marL="114300" indent="0">
              <a:buNone/>
            </a:pPr>
            <a:endParaRPr lang="fr-FR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Retraites</a:t>
            </a:r>
            <a:endParaRPr lang="fr-FR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fr-FR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Europe</a:t>
            </a:r>
            <a:endParaRPr lang="fr-FR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fr-FR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Tournant 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énergétique</a:t>
            </a:r>
          </a:p>
          <a:p>
            <a:pPr marL="114300" indent="0">
              <a:buNone/>
            </a:pPr>
            <a:endParaRPr lang="fr-FR" sz="3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Double 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nationalité</a:t>
            </a:r>
          </a:p>
          <a:p>
            <a:pPr marL="114300" indent="0">
              <a:buNone/>
            </a:pPr>
            <a:endParaRPr lang="fr-FR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fr-FR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 algn="ctr">
              <a:buNone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8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298378"/>
          </a:xfrm>
        </p:spPr>
        <p:txBody>
          <a:bodyPr/>
          <a:lstStyle/>
          <a:p>
            <a:pPr algn="ctr"/>
            <a:r>
              <a:rPr lang="de-DE" dirty="0" err="1" smtClean="0"/>
              <a:t>Où</a:t>
            </a:r>
            <a:r>
              <a:rPr lang="de-DE" dirty="0" smtClean="0"/>
              <a:t> </a:t>
            </a:r>
            <a:r>
              <a:rPr lang="de-DE" dirty="0" err="1" smtClean="0"/>
              <a:t>va</a:t>
            </a:r>
            <a:r>
              <a:rPr lang="de-DE" dirty="0" smtClean="0"/>
              <a:t> Angela Merkel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</a:t>
            </a:r>
            <a:r>
              <a:rPr lang="de-DE" dirty="0" err="1" smtClean="0"/>
              <a:t>gouvernement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49080"/>
          </a:xfrm>
        </p:spPr>
        <p:txBody>
          <a:bodyPr/>
          <a:lstStyle/>
          <a:p>
            <a:pPr marL="114300" indent="0" algn="ctr">
              <a:buNone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235250" cy="2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66" y="2881284"/>
            <a:ext cx="3584167" cy="243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41" y="89417"/>
            <a:ext cx="3879619" cy="281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7" y="1822143"/>
            <a:ext cx="3613295" cy="225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38" y="5299782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5" y="3986839"/>
            <a:ext cx="389551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417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1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69696" cy="1143000"/>
          </a:xfrm>
        </p:spPr>
        <p:txBody>
          <a:bodyPr/>
          <a:lstStyle/>
          <a:p>
            <a:pPr algn="ctr"/>
            <a:r>
              <a:rPr lang="de-DE" dirty="0" smtClean="0"/>
              <a:t>I Le Bundestag</a:t>
            </a:r>
            <a:br>
              <a:rPr lang="de-DE" dirty="0" smtClean="0"/>
            </a:br>
            <a:r>
              <a:rPr lang="de-DE" dirty="0" smtClean="0"/>
              <a:t> 1. Son </a:t>
            </a:r>
            <a:r>
              <a:rPr lang="de-DE" dirty="0" err="1" smtClean="0"/>
              <a:t>rôle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dirty="0" smtClean="0">
              <a:latin typeface="+mj-lt"/>
            </a:endParaRP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l’assemblée nationale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élu pour quatre ans </a:t>
            </a: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nombre 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régulier de 598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sièges</a:t>
            </a: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forum 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 débats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parlementaires</a:t>
            </a: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 Le Bundestag</a:t>
            </a:r>
            <a:br>
              <a:rPr lang="de-DE" dirty="0" smtClean="0"/>
            </a:br>
            <a:r>
              <a:rPr lang="de-DE" dirty="0" smtClean="0"/>
              <a:t>2.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tâches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Législation (initiative et vote)</a:t>
            </a: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Élection du 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chancelier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fédéral</a:t>
            </a: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budget </a:t>
            </a:r>
          </a:p>
          <a:p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contrôle du gouvernement</a:t>
            </a:r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621456"/>
            <a:ext cx="2987824" cy="223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Cheminement</a:t>
            </a:r>
            <a:r>
              <a:rPr lang="de-DE" dirty="0" smtClean="0"/>
              <a:t> de la </a:t>
            </a:r>
            <a:r>
              <a:rPr lang="de-DE" dirty="0" err="1" smtClean="0"/>
              <a:t>législation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1. Initiative</a:t>
            </a:r>
            <a:endParaRPr lang="de-D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4200000" cy="17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2204864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93" y="3295966"/>
            <a:ext cx="42576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5576" y="4361309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8058" y="580526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73" y="5250113"/>
            <a:ext cx="40671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89676"/>
            <a:ext cx="1885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79" y="1988840"/>
            <a:ext cx="2590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4871454" y="4822974"/>
            <a:ext cx="568449" cy="32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4716016" y="2542355"/>
            <a:ext cx="577652" cy="33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1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Cheminement</a:t>
            </a:r>
            <a:r>
              <a:rPr lang="de-DE" dirty="0" smtClean="0"/>
              <a:t> de la </a:t>
            </a:r>
            <a:r>
              <a:rPr lang="de-DE" dirty="0" err="1" smtClean="0"/>
              <a:t>législation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2. La </a:t>
            </a:r>
            <a:r>
              <a:rPr lang="de-DE" dirty="0" err="1" smtClean="0"/>
              <a:t>déliberation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9632"/>
            <a:ext cx="2885808" cy="19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921142"/>
            <a:ext cx="2808312" cy="19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4190401" cy="227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3059832" y="3573016"/>
            <a:ext cx="93610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5940152" y="5589240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he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Lariss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443</Words>
  <Application>Microsoft Office PowerPoint</Application>
  <PresentationFormat>Bildschirmpräsentation (4:3)</PresentationFormat>
  <Paragraphs>150</Paragraphs>
  <Slides>47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Nähe</vt:lpstr>
      <vt:lpstr>Le système électoral d´Allemagne </vt:lpstr>
      <vt:lpstr>PowerPoint-Präsentation</vt:lpstr>
      <vt:lpstr>Sommaire</vt:lpstr>
      <vt:lpstr>PowerPoint-Präsentation</vt:lpstr>
      <vt:lpstr>PowerPoint-Präsentation</vt:lpstr>
      <vt:lpstr>I Le Bundestag  1. Son rôle </vt:lpstr>
      <vt:lpstr>I Le Bundestag 2. Ses tâches </vt:lpstr>
      <vt:lpstr>Cheminement de la législation 1. Initiative</vt:lpstr>
      <vt:lpstr>Cheminement de la législation 2. La déliberation </vt:lpstr>
      <vt:lpstr>Cheminement de la législation 3. L´entrée en vigueur</vt:lpstr>
      <vt:lpstr> Cheminement de la législation 3. L´échec d´une proposition de loi</vt:lpstr>
      <vt:lpstr>I Le Bundestag 2. Ses tâches </vt:lpstr>
      <vt:lpstr>L´élection du chancelier fédéral</vt:lpstr>
      <vt:lpstr>I Le Bundestag 2. Ses taches </vt:lpstr>
      <vt:lpstr>Le budget – une loi</vt:lpstr>
      <vt:lpstr> Cheminement de la législation </vt:lpstr>
      <vt:lpstr>Le Bundestag 2. Ses tâches</vt:lpstr>
      <vt:lpstr>Le contrôle du gouvernement</vt:lpstr>
      <vt:lpstr>I Le Bundestag 3. Ses membres</vt:lpstr>
      <vt:lpstr>Le président du Bundestag</vt:lpstr>
      <vt:lpstr>Le gouvernement</vt:lpstr>
      <vt:lpstr>Les représentants du Bundesrat</vt:lpstr>
      <vt:lpstr>Les députés</vt:lpstr>
      <vt:lpstr>Les deputés du Bundestag</vt:lpstr>
      <vt:lpstr>II L´élection du Bundestag Une vote au suffrage</vt:lpstr>
      <vt:lpstr>II L´élection du Bundestag 1. Quand? Qui? Où?</vt:lpstr>
      <vt:lpstr>Un système de deux voix</vt:lpstr>
      <vt:lpstr>La première voix</vt:lpstr>
      <vt:lpstr>La première voix</vt:lpstr>
      <vt:lpstr>La première voix  Le 22 septembre 2013</vt:lpstr>
      <vt:lpstr>La deuxième voix</vt:lpstr>
      <vt:lpstr>La deuxième voix  </vt:lpstr>
      <vt:lpstr>La deuxième voix</vt:lpstr>
      <vt:lpstr>La deuxième voix</vt:lpstr>
      <vt:lpstr>La deuxième voix – les listes      des Länder</vt:lpstr>
      <vt:lpstr>La deuxième et la première voix</vt:lpstr>
      <vt:lpstr>La deuxième et la première voix</vt:lpstr>
      <vt:lpstr>Cas particulier: Les mandats exédentaires </vt:lpstr>
      <vt:lpstr>Une réforme de la loi de vote:  les mandats compensatoires</vt:lpstr>
      <vt:lpstr> Les mandats compensatoires</vt:lpstr>
      <vt:lpstr>Un compromis entre: Le scrutin majoritaire               proportionnel </vt:lpstr>
      <vt:lpstr>III 1. Après l´élection :  la formation d´un gouvernement </vt:lpstr>
      <vt:lpstr> Les trois principes du fonctionnement d´un gouvernement </vt:lpstr>
      <vt:lpstr>III 2. Les résultats du 22 septembre</vt:lpstr>
      <vt:lpstr>III 2. Les résultats du 22 septembre</vt:lpstr>
      <vt:lpstr>III 2. Les résultats du 22 septembre</vt:lpstr>
      <vt:lpstr>Où va Angela Merkel avec son gouvernement?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électoral d´Allemagne</dc:title>
  <dc:creator>admin</dc:creator>
  <cp:lastModifiedBy>admin</cp:lastModifiedBy>
  <cp:revision>77</cp:revision>
  <dcterms:created xsi:type="dcterms:W3CDTF">2013-12-29T13:17:47Z</dcterms:created>
  <dcterms:modified xsi:type="dcterms:W3CDTF">2014-01-11T08:26:14Z</dcterms:modified>
</cp:coreProperties>
</file>